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1" r:id="rId17"/>
    <p:sldId id="290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ya Juhnowski" initials="IJ" lastIdx="1" clrIdx="0">
    <p:extLst>
      <p:ext uri="{19B8F6BF-5375-455C-9EA6-DF929625EA0E}">
        <p15:presenceInfo xmlns:p15="http://schemas.microsoft.com/office/powerpoint/2012/main" userId="2e7744f5109afb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D3A9"/>
    <a:srgbClr val="A0BBA8"/>
    <a:srgbClr val="FFAD90"/>
    <a:srgbClr val="DAF0FE"/>
    <a:srgbClr val="FFF8DB"/>
    <a:srgbClr val="DBCCC0"/>
    <a:srgbClr val="FFF8DD"/>
    <a:srgbClr val="FFFFFF"/>
    <a:srgbClr val="E2EFF1"/>
    <a:srgbClr val="FFF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877FD-C3FF-42CB-8C8F-CDB8DA55B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374E42-B38B-4700-9C65-89105D608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BF7E59-9B27-44E1-AFED-4EC547DD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5C1CA6-E023-4388-8F1A-752258D7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784982-730D-46AC-B707-E0976343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6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448F9-A683-485E-9541-A2E4EE06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BCD233-2AC2-490D-A87A-580DC07C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C48F7A-B408-4A50-BBED-815AA422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1A8004-4290-49E5-9F95-40CF4031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6D3ACB-4E6F-44DA-AC53-5E8AEDF6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82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3435611-3E89-4EBA-91E0-BB711070E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AF30A0-0988-4320-AC9F-1DB7A4E5B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A40654-1164-4C48-891D-D55263A0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8A98CC-6909-49A4-9F5D-3E418732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29351F-0519-4414-A7A2-8C72F1DC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09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51E51-9062-4609-AB48-8AD0EC21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6A0886-DAD5-4347-82BD-E4322115D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B95D2B-FAC4-47FF-91E7-94333900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7DA9A4-61A3-4C38-9234-BA3AD5F95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DA2F9A-F5B4-4589-BE67-992C75D1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1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516D6-860F-4897-884A-DE97C732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0AE538-AC02-4517-947F-27E14B637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EC34D7-7989-4BC5-88B5-4A57568E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DDD3DE-7E98-4C06-9127-198426F6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D6319B-B1E1-4F9F-B72B-962B4D01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52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819A5-2DB2-4E69-A307-1F7E791A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928BD1-B62C-4A19-AB77-7F503ED1E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2224A7-BE7D-4383-B567-3A0393F9E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1715E1-1EAD-45A1-9B47-8FA1CE6C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FF2D3E-58E6-436D-9A7E-299430C2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12CFB2-4387-47C1-99B4-ACAFE47A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2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B943F-3C28-4AA3-8249-F1E2D535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F9100F-F59B-463C-B78A-CC4A23BD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F5A860-C883-482E-94DC-9F01A9A21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8D1025-3314-441F-B49D-C5ACFEE4E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061D0B-573F-49A6-AA27-4ADA681F0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44BF97-7A5E-4558-8F3E-9C969280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585B5E-2BAC-4FA9-89CC-C5C5521B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22BCB2-0C55-4766-BB3D-63B4BB2A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5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4C7F0-FE3D-4136-AA52-89E82725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C86C67E-60A1-4B66-AFCE-115AE4D0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49AA41-106B-4BF6-991B-ED551AD99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24380F-8BDD-4090-AB9B-E1F958F9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988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316007-5845-4427-8E19-1B240A50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23607BB-BF09-4E44-A008-E6C5F4AD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41CDE3-CD6F-46E8-A170-0C5A5F7D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49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EB865-9EE8-444F-BE7A-F798A5F7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43A7AD-8FAD-4100-8ECA-C971EB0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D00377-E867-4CA5-A53D-125602AFF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449526-2E9F-44DE-867C-675D1478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FC6D7E-CAE4-4CF1-AF12-6C749E7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34DE6F-C763-4456-9DF3-3EDC923C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47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7D18C-6C69-4EEE-A60C-D610EE34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8A0392-15EA-4008-9C78-0A979E3B7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98FD98-F7A4-4435-B18F-2C014934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0B64AE-0A8A-4AC9-94B7-C011CE69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2AD57A-DE89-4ACA-81D5-3A5F6F58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AB50CE-0479-4CBE-B4DA-54B48F18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52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2AAA1-ADBD-49FB-AEA4-BBB9A524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BA1BAC-8076-448D-ACE3-31FD31473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1D2512-0D78-4152-908A-CDC48F0A3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18B918-E196-4BB2-9D93-252E09A50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91CE9D-8EF5-4F49-A075-2C8CC7CE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95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A7D15-D004-4E3C-8DE7-C047A3F60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Фундаментальная нейронаука для нейровизуализации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19690-63EF-46BD-84FE-3E2FC79F1717}"/>
              </a:ext>
            </a:extLst>
          </p:cNvPr>
          <p:cNvSpPr txBox="1"/>
          <p:nvPr/>
        </p:nvSpPr>
        <p:spPr>
          <a:xfrm>
            <a:off x="4317534" y="3867324"/>
            <a:ext cx="355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Функциональная анатомия мозга</a:t>
            </a:r>
          </a:p>
        </p:txBody>
      </p:sp>
    </p:spTree>
    <p:extLst>
      <p:ext uri="{BB962C8B-B14F-4D97-AF65-F5344CB8AC3E}">
        <p14:creationId xmlns:p14="http://schemas.microsoft.com/office/powerpoint/2010/main" val="2251023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r>
              <a:rPr lang="ru-RU" dirty="0">
                <a:solidFill>
                  <a:srgbClr val="202124"/>
                </a:solidFill>
                <a:latin typeface="Google Sans"/>
              </a:rPr>
              <a:t>Таламус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2802C-20E3-4CC0-A7A0-51384EEFCC70}"/>
              </a:ext>
            </a:extLst>
          </p:cNvPr>
          <p:cNvSpPr txBox="1"/>
          <p:nvPr/>
        </p:nvSpPr>
        <p:spPr>
          <a:xfrm>
            <a:off x="277971" y="1182463"/>
            <a:ext cx="2769730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Таламус</a:t>
            </a:r>
          </a:p>
          <a:p>
            <a:endParaRPr lang="en-US" dirty="0"/>
          </a:p>
          <a:p>
            <a:r>
              <a:rPr lang="ru-RU" dirty="0"/>
              <a:t>• Состоит из нескольких отдельных ядер.</a:t>
            </a:r>
          </a:p>
          <a:p>
            <a:endParaRPr lang="ru-RU" dirty="0"/>
          </a:p>
          <a:p>
            <a:r>
              <a:rPr lang="ru-RU" dirty="0"/>
              <a:t>• Релейная станция мозга</a:t>
            </a:r>
          </a:p>
          <a:p>
            <a:endParaRPr lang="ru-RU" dirty="0"/>
          </a:p>
          <a:p>
            <a:r>
              <a:rPr lang="ru-RU" dirty="0"/>
              <a:t>• Сигнальное реле для сенсорных и мотонейронов</a:t>
            </a:r>
          </a:p>
          <a:p>
            <a:endParaRPr lang="ru-RU" dirty="0"/>
          </a:p>
          <a:p>
            <a:r>
              <a:rPr lang="ru-RU" dirty="0"/>
              <a:t>• Регуляция сна и сознания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1DEB396-1EFD-4B75-9850-C854563C1A0F}"/>
              </a:ext>
            </a:extLst>
          </p:cNvPr>
          <p:cNvSpPr/>
          <p:nvPr/>
        </p:nvSpPr>
        <p:spPr>
          <a:xfrm>
            <a:off x="4366284" y="5399187"/>
            <a:ext cx="619211" cy="55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1C746B-7F03-40B6-9193-83070DB4F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442" y="3429000"/>
            <a:ext cx="4232769" cy="334910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0CFC3ED-0EE7-4E28-AC6C-BFC42758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516" y="665966"/>
            <a:ext cx="2941816" cy="266006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DB6858B-D097-45DD-9545-DD2D23422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069" y="1087653"/>
            <a:ext cx="4345392" cy="55264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76A6D5-F538-410C-A0BB-6F63AAF67A57}"/>
              </a:ext>
            </a:extLst>
          </p:cNvPr>
          <p:cNvSpPr txBox="1"/>
          <p:nvPr/>
        </p:nvSpPr>
        <p:spPr>
          <a:xfrm>
            <a:off x="7295059" y="859297"/>
            <a:ext cx="144869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правая сторона тела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58088EB-B660-4580-A2E6-78045EFD931A}"/>
              </a:ext>
            </a:extLst>
          </p:cNvPr>
          <p:cNvSpPr txBox="1"/>
          <p:nvPr/>
        </p:nvSpPr>
        <p:spPr>
          <a:xfrm>
            <a:off x="10157766" y="764487"/>
            <a:ext cx="144869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левая сторона тела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238C6D-F873-41DF-AFF0-D39A7605B0FF}"/>
              </a:ext>
            </a:extLst>
          </p:cNvPr>
          <p:cNvSpPr txBox="1"/>
          <p:nvPr/>
        </p:nvSpPr>
        <p:spPr>
          <a:xfrm>
            <a:off x="10340339" y="1505628"/>
            <a:ext cx="181213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Первичная соматосенсорная зона коры головного мозга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5CFBCB-F99C-4F73-88F0-A9D36EAD48EE}"/>
              </a:ext>
            </a:extLst>
          </p:cNvPr>
          <p:cNvSpPr txBox="1"/>
          <p:nvPr/>
        </p:nvSpPr>
        <p:spPr>
          <a:xfrm>
            <a:off x="10800114" y="1995998"/>
            <a:ext cx="13523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ТРЕТИЙ </a:t>
            </a:r>
          </a:p>
          <a:p>
            <a:r>
              <a:rPr lang="ru-RU" sz="1000" dirty="0"/>
              <a:t>НЕЙРОН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C063E69-A14E-434D-AF50-EDA77E1FF9C8}"/>
              </a:ext>
            </a:extLst>
          </p:cNvPr>
          <p:cNvSpPr txBox="1"/>
          <p:nvPr/>
        </p:nvSpPr>
        <p:spPr>
          <a:xfrm>
            <a:off x="10577485" y="4010691"/>
            <a:ext cx="13523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ВТОРОЙ </a:t>
            </a:r>
          </a:p>
          <a:p>
            <a:r>
              <a:rPr lang="ru-RU" sz="1000" dirty="0"/>
              <a:t>НЕЙРОН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C501B0C-4199-400C-BE5E-E398C7D5E611}"/>
              </a:ext>
            </a:extLst>
          </p:cNvPr>
          <p:cNvSpPr txBox="1"/>
          <p:nvPr/>
        </p:nvSpPr>
        <p:spPr>
          <a:xfrm>
            <a:off x="7306372" y="5103550"/>
            <a:ext cx="84888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1000" dirty="0"/>
              <a:t>ПЕРВЫЙ</a:t>
            </a:r>
          </a:p>
          <a:p>
            <a:pPr algn="r"/>
            <a:r>
              <a:rPr lang="ru-RU" sz="1000" dirty="0"/>
              <a:t>НЕЙРОН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AEEDD0E-1DC6-493B-A746-5BE9C8D9C21F}"/>
              </a:ext>
            </a:extLst>
          </p:cNvPr>
          <p:cNvSpPr txBox="1"/>
          <p:nvPr/>
        </p:nvSpPr>
        <p:spPr>
          <a:xfrm>
            <a:off x="10594577" y="5399187"/>
            <a:ext cx="84888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ЗАДНИЙ СТОЛБЕЦ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168262CA-7DEF-43C0-8A78-C4D0F82D5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2523" y="5155946"/>
            <a:ext cx="914528" cy="32389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96ED828-C107-4F12-AE8D-41AF7EC7F464}"/>
              </a:ext>
            </a:extLst>
          </p:cNvPr>
          <p:cNvSpPr txBox="1"/>
          <p:nvPr/>
        </p:nvSpPr>
        <p:spPr>
          <a:xfrm>
            <a:off x="7191379" y="5729288"/>
            <a:ext cx="1143674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ru-RU" sz="1000" dirty="0"/>
              <a:t>рецепторы прикосновения, проприоцепции и вибрации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13E29E8-977C-40C2-88C1-1649705D32A1}"/>
              </a:ext>
            </a:extLst>
          </p:cNvPr>
          <p:cNvSpPr txBox="1"/>
          <p:nvPr/>
        </p:nvSpPr>
        <p:spPr>
          <a:xfrm>
            <a:off x="9001125" y="6372225"/>
            <a:ext cx="104311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Спинной мозг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062AA-E317-430B-95AA-65B6265A2EB3}"/>
              </a:ext>
            </a:extLst>
          </p:cNvPr>
          <p:cNvSpPr txBox="1"/>
          <p:nvPr/>
        </p:nvSpPr>
        <p:spPr>
          <a:xfrm>
            <a:off x="10686751" y="6011734"/>
            <a:ext cx="12715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спинномозговой нерв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4A4C83D-7E8E-48E3-9AE6-796B657ACF1C}"/>
              </a:ext>
            </a:extLst>
          </p:cNvPr>
          <p:cNvSpPr txBox="1"/>
          <p:nvPr/>
        </p:nvSpPr>
        <p:spPr>
          <a:xfrm>
            <a:off x="7295059" y="4210746"/>
            <a:ext cx="763091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1000" dirty="0"/>
              <a:t>ядра мозгового вещества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DC3369-CA5C-4DB5-8AC9-4181619DE33B}"/>
              </a:ext>
            </a:extLst>
          </p:cNvPr>
          <p:cNvSpPr txBox="1"/>
          <p:nvPr/>
        </p:nvSpPr>
        <p:spPr>
          <a:xfrm>
            <a:off x="7191379" y="3524250"/>
            <a:ext cx="91439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1000" dirty="0">
                <a:solidFill>
                  <a:srgbClr val="4D5156"/>
                </a:solidFill>
              </a:rPr>
              <a:t>м</a:t>
            </a:r>
            <a:r>
              <a:rPr lang="ru-RU" sz="1000" i="0" dirty="0">
                <a:solidFill>
                  <a:srgbClr val="4D5156"/>
                </a:solidFill>
                <a:effectLst/>
              </a:rPr>
              <a:t>едиальный </a:t>
            </a:r>
            <a:r>
              <a:rPr lang="ru-RU" sz="1000" i="0" dirty="0">
                <a:solidFill>
                  <a:srgbClr val="5F6368"/>
                </a:solidFill>
                <a:effectLst/>
              </a:rPr>
              <a:t>лемниск</a:t>
            </a:r>
            <a:endParaRPr lang="ru-RU" sz="1000" dirty="0"/>
          </a:p>
        </p:txBody>
      </p:sp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F090531C-BA25-4B44-B236-B0E32C78B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826" y="4091673"/>
            <a:ext cx="828791" cy="14289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350A26A-5850-4426-B8E9-9C30D8076280}"/>
              </a:ext>
            </a:extLst>
          </p:cNvPr>
          <p:cNvSpPr txBox="1"/>
          <p:nvPr/>
        </p:nvSpPr>
        <p:spPr>
          <a:xfrm>
            <a:off x="7287322" y="2428542"/>
            <a:ext cx="83935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1000" dirty="0">
                <a:solidFill>
                  <a:srgbClr val="4D5156"/>
                </a:solidFill>
              </a:rPr>
              <a:t>таламус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1616602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4E5834-D5A2-4B7D-B568-A7896E8B9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629" y="594314"/>
            <a:ext cx="9195034" cy="6193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62802C-20E3-4CC0-A7A0-51384EEFCC70}"/>
              </a:ext>
            </a:extLst>
          </p:cNvPr>
          <p:cNvSpPr txBox="1"/>
          <p:nvPr/>
        </p:nvSpPr>
        <p:spPr>
          <a:xfrm>
            <a:off x="277971" y="1182463"/>
            <a:ext cx="276973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Зрительная кора</a:t>
            </a:r>
          </a:p>
          <a:p>
            <a:endParaRPr lang="ru-RU" dirty="0"/>
          </a:p>
          <a:p>
            <a:r>
              <a:rPr lang="ru-RU" dirty="0"/>
              <a:t>• Высокоорганизованные колонки кортекса</a:t>
            </a:r>
          </a:p>
          <a:p>
            <a:endParaRPr lang="ru-RU" dirty="0"/>
          </a:p>
          <a:p>
            <a:r>
              <a:rPr lang="ru-RU" dirty="0"/>
              <a:t>• Ориентация процесса, движение, цвет</a:t>
            </a:r>
          </a:p>
          <a:p>
            <a:endParaRPr lang="ru-RU" dirty="0"/>
          </a:p>
          <a:p>
            <a:r>
              <a:rPr lang="ru-RU" dirty="0"/>
              <a:t>• Сгруппированы по полю зрения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1DEB396-1EFD-4B75-9850-C854563C1A0F}"/>
              </a:ext>
            </a:extLst>
          </p:cNvPr>
          <p:cNvSpPr/>
          <p:nvPr/>
        </p:nvSpPr>
        <p:spPr>
          <a:xfrm>
            <a:off x="4366284" y="5399187"/>
            <a:ext cx="619211" cy="55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r>
              <a:rPr lang="ru-RU" dirty="0">
                <a:solidFill>
                  <a:srgbClr val="202124"/>
                </a:solidFill>
                <a:latin typeface="Google Sans"/>
              </a:rPr>
              <a:t>Зрительная кора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67A67-45A6-4F5C-B1E6-E964742FF1DB}"/>
              </a:ext>
            </a:extLst>
          </p:cNvPr>
          <p:cNvSpPr txBox="1"/>
          <p:nvPr/>
        </p:nvSpPr>
        <p:spPr>
          <a:xfrm rot="20587278">
            <a:off x="3116160" y="1775373"/>
            <a:ext cx="950306" cy="246221"/>
          </a:xfrm>
          <a:prstGeom prst="rect">
            <a:avLst/>
          </a:prstGeom>
          <a:solidFill>
            <a:srgbClr val="FFAD9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левое поле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0D8B54-250E-4620-A3AC-992FB0EC55FE}"/>
              </a:ext>
            </a:extLst>
          </p:cNvPr>
          <p:cNvSpPr txBox="1"/>
          <p:nvPr/>
        </p:nvSpPr>
        <p:spPr>
          <a:xfrm>
            <a:off x="5097439" y="1595806"/>
            <a:ext cx="1012841" cy="246221"/>
          </a:xfrm>
          <a:prstGeom prst="rect">
            <a:avLst/>
          </a:prstGeom>
          <a:solidFill>
            <a:srgbClr val="A8D3A9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правое поле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E20C2-9838-4B3A-A008-26969AD4F890}"/>
              </a:ext>
            </a:extLst>
          </p:cNvPr>
          <p:cNvSpPr txBox="1"/>
          <p:nvPr/>
        </p:nvSpPr>
        <p:spPr>
          <a:xfrm>
            <a:off x="3361439" y="2977570"/>
            <a:ext cx="82907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000" dirty="0"/>
              <a:t>Временный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A43045D-1106-45A6-BABA-B84AD31D9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19" y="2806096"/>
            <a:ext cx="571580" cy="1714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05E71A5-F09B-4629-9D45-EF6532F08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439" y="3083638"/>
            <a:ext cx="649401" cy="17089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371184C-846F-48B5-822B-7096F1546D7F}"/>
              </a:ext>
            </a:extLst>
          </p:cNvPr>
          <p:cNvSpPr txBox="1"/>
          <p:nvPr/>
        </p:nvSpPr>
        <p:spPr>
          <a:xfrm>
            <a:off x="6344106" y="2610675"/>
            <a:ext cx="82907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000" dirty="0"/>
              <a:t>Временный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DE8155-8238-4A97-AB8A-833D39133CBB}"/>
              </a:ext>
            </a:extLst>
          </p:cNvPr>
          <p:cNvSpPr txBox="1"/>
          <p:nvPr/>
        </p:nvSpPr>
        <p:spPr>
          <a:xfrm>
            <a:off x="3422650" y="4832350"/>
            <a:ext cx="8826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1000" dirty="0"/>
              <a:t>оптическое излучение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8706C-C2A4-4374-867E-C23225AE5A0E}"/>
              </a:ext>
            </a:extLst>
          </p:cNvPr>
          <p:cNvSpPr txBox="1"/>
          <p:nvPr/>
        </p:nvSpPr>
        <p:spPr>
          <a:xfrm>
            <a:off x="2976563" y="4519613"/>
            <a:ext cx="11715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1000" dirty="0"/>
              <a:t>верхний бугорок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2F0FB-E519-4F87-AC73-2441C04432B9}"/>
              </a:ext>
            </a:extLst>
          </p:cNvPr>
          <p:cNvSpPr txBox="1"/>
          <p:nvPr/>
        </p:nvSpPr>
        <p:spPr>
          <a:xfrm>
            <a:off x="3041094" y="4107037"/>
            <a:ext cx="110043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латеральное коленчатое ядро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6634C4-5B0C-4F1B-A0EE-D54611B60415}"/>
              </a:ext>
            </a:extLst>
          </p:cNvPr>
          <p:cNvSpPr txBox="1"/>
          <p:nvPr/>
        </p:nvSpPr>
        <p:spPr>
          <a:xfrm>
            <a:off x="2833688" y="3904960"/>
            <a:ext cx="124805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1000" dirty="0"/>
              <a:t>Подушка таламуса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2E1672-924D-49B6-87B6-7E8EEEE4CB57}"/>
              </a:ext>
            </a:extLst>
          </p:cNvPr>
          <p:cNvSpPr txBox="1"/>
          <p:nvPr/>
        </p:nvSpPr>
        <p:spPr>
          <a:xfrm>
            <a:off x="6804660" y="5232460"/>
            <a:ext cx="101346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Зрительная кора</a:t>
            </a:r>
          </a:p>
        </p:txBody>
      </p:sp>
    </p:spTree>
    <p:extLst>
      <p:ext uri="{BB962C8B-B14F-4D97-AF65-F5344CB8AC3E}">
        <p14:creationId xmlns:p14="http://schemas.microsoft.com/office/powerpoint/2010/main" val="804128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r>
              <a:rPr lang="ru-RU" dirty="0">
                <a:solidFill>
                  <a:srgbClr val="202124"/>
                </a:solidFill>
                <a:latin typeface="Google Sans"/>
              </a:rPr>
              <a:t>Зрительная кора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06CCE6-6971-42F5-ABB8-9366AA3A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8" y="696286"/>
            <a:ext cx="4931123" cy="58906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E1FD89-FF7D-4655-B0ED-A2422EAA5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38" y="3790749"/>
            <a:ext cx="5182323" cy="28769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3A964-55EE-4781-BA0D-32F1C8388E55}"/>
              </a:ext>
            </a:extLst>
          </p:cNvPr>
          <p:cNvSpPr txBox="1"/>
          <p:nvPr/>
        </p:nvSpPr>
        <p:spPr>
          <a:xfrm>
            <a:off x="9705975" y="4124325"/>
            <a:ext cx="2000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спинной или где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88309E-76DF-4873-A9E3-7D9D58A7DF30}"/>
              </a:ext>
            </a:extLst>
          </p:cNvPr>
          <p:cNvSpPr txBox="1"/>
          <p:nvPr/>
        </p:nvSpPr>
        <p:spPr>
          <a:xfrm>
            <a:off x="9745642" y="5838825"/>
            <a:ext cx="2400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вентральный или что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CE9E3-594B-4117-95A6-2F1B444F904A}"/>
              </a:ext>
            </a:extLst>
          </p:cNvPr>
          <p:cNvSpPr txBox="1"/>
          <p:nvPr/>
        </p:nvSpPr>
        <p:spPr>
          <a:xfrm>
            <a:off x="4603680" y="1116805"/>
            <a:ext cx="1587208" cy="132343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V1</a:t>
            </a:r>
          </a:p>
          <a:p>
            <a:pPr marL="285750" indent="-285750">
              <a:buFontTx/>
              <a:buChar char="-"/>
            </a:pPr>
            <a:r>
              <a:rPr lang="ru-RU" sz="1000" dirty="0"/>
              <a:t>Скорость</a:t>
            </a:r>
          </a:p>
          <a:p>
            <a:pPr marL="285750" indent="-285750">
              <a:buFontTx/>
              <a:buChar char="-"/>
            </a:pPr>
            <a:r>
              <a:rPr lang="ru-RU" sz="1000" dirty="0"/>
              <a:t>Направление</a:t>
            </a:r>
          </a:p>
          <a:p>
            <a:pPr marL="285750" indent="-285750">
              <a:buFontTx/>
              <a:buChar char="-"/>
            </a:pPr>
            <a:r>
              <a:rPr lang="ru-RU" sz="1000" dirty="0"/>
              <a:t>Пространственная частота</a:t>
            </a:r>
          </a:p>
          <a:p>
            <a:pPr marL="285750" indent="-285750">
              <a:buFontTx/>
              <a:buChar char="-"/>
            </a:pPr>
            <a:r>
              <a:rPr lang="ru-RU" sz="1000" dirty="0"/>
              <a:t>Временная частота</a:t>
            </a:r>
          </a:p>
          <a:p>
            <a:pPr marL="285750" indent="-285750">
              <a:buFontTx/>
              <a:buChar char="-"/>
            </a:pPr>
            <a:r>
              <a:rPr lang="ru-RU" sz="1000" dirty="0"/>
              <a:t>Ориентация</a:t>
            </a:r>
          </a:p>
          <a:p>
            <a:pPr marL="285750" indent="-285750">
              <a:buFontTx/>
              <a:buChar char="-"/>
            </a:pPr>
            <a:r>
              <a:rPr lang="ru-RU" sz="1000" dirty="0"/>
              <a:t>Цвет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499EFB-C11A-4222-AB9D-3294A745FFD4}"/>
              </a:ext>
            </a:extLst>
          </p:cNvPr>
          <p:cNvSpPr txBox="1"/>
          <p:nvPr/>
        </p:nvSpPr>
        <p:spPr>
          <a:xfrm>
            <a:off x="6408420" y="258359"/>
            <a:ext cx="1270535" cy="132343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V2</a:t>
            </a:r>
          </a:p>
          <a:p>
            <a:pPr algn="ctr"/>
            <a:r>
              <a:rPr lang="en-US" sz="1000" dirty="0"/>
              <a:t>(</a:t>
            </a:r>
            <a:r>
              <a:rPr lang="ru-RU" sz="1000" dirty="0"/>
              <a:t>толстые полосы</a:t>
            </a:r>
            <a:r>
              <a:rPr lang="en-US" sz="1000" dirty="0"/>
              <a:t>)</a:t>
            </a:r>
          </a:p>
          <a:p>
            <a:r>
              <a:rPr lang="ru-RU" sz="1000" dirty="0"/>
              <a:t>- Скорость</a:t>
            </a:r>
          </a:p>
          <a:p>
            <a:r>
              <a:rPr lang="ru-RU" sz="1000" dirty="0"/>
              <a:t>- Направление</a:t>
            </a:r>
          </a:p>
          <a:p>
            <a:r>
              <a:rPr lang="ru-RU" sz="1000" dirty="0"/>
              <a:t>- Пространственная частота</a:t>
            </a:r>
          </a:p>
          <a:p>
            <a:r>
              <a:rPr lang="ru-RU" sz="1000" dirty="0"/>
              <a:t>- Временная частота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A237DD-74AE-44AE-AE6E-70FF6BCF0A3E}"/>
              </a:ext>
            </a:extLst>
          </p:cNvPr>
          <p:cNvSpPr txBox="1"/>
          <p:nvPr/>
        </p:nvSpPr>
        <p:spPr>
          <a:xfrm>
            <a:off x="7877437" y="258359"/>
            <a:ext cx="1270535" cy="163121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MT</a:t>
            </a:r>
          </a:p>
          <a:p>
            <a:r>
              <a:rPr lang="ru-RU" sz="1000" dirty="0"/>
              <a:t>- Скорость</a:t>
            </a:r>
          </a:p>
          <a:p>
            <a:r>
              <a:rPr lang="ru-RU" sz="1000" dirty="0"/>
              <a:t>- Направление</a:t>
            </a:r>
          </a:p>
          <a:p>
            <a:r>
              <a:rPr lang="ru-RU" sz="1000" dirty="0"/>
              <a:t>- Пространственная частота</a:t>
            </a:r>
          </a:p>
          <a:p>
            <a:r>
              <a:rPr lang="ru-RU" sz="1000" dirty="0"/>
              <a:t>- Временная частота</a:t>
            </a:r>
            <a:endParaRPr lang="en-US" sz="1000" dirty="0"/>
          </a:p>
          <a:p>
            <a:r>
              <a:rPr lang="en-US" sz="1000" dirty="0"/>
              <a:t>- </a:t>
            </a:r>
            <a:r>
              <a:rPr lang="ru-RU" sz="1000" dirty="0"/>
              <a:t>Локальное / глобальное движение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F7791B-5145-48C4-8A88-AF9A9F332189}"/>
              </a:ext>
            </a:extLst>
          </p:cNvPr>
          <p:cNvSpPr txBox="1"/>
          <p:nvPr/>
        </p:nvSpPr>
        <p:spPr>
          <a:xfrm>
            <a:off x="9340850" y="258359"/>
            <a:ext cx="1231952" cy="116955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MST</a:t>
            </a:r>
          </a:p>
          <a:p>
            <a:r>
              <a:rPr lang="en-US" sz="1000" dirty="0"/>
              <a:t>- </a:t>
            </a:r>
            <a:r>
              <a:rPr lang="ru-RU" sz="1000" dirty="0"/>
              <a:t>расширение</a:t>
            </a:r>
          </a:p>
          <a:p>
            <a:r>
              <a:rPr lang="en-US" sz="1000" dirty="0"/>
              <a:t>- </a:t>
            </a:r>
            <a:r>
              <a:rPr lang="ru-RU" sz="1000" dirty="0"/>
              <a:t>сокращение</a:t>
            </a:r>
          </a:p>
          <a:p>
            <a:r>
              <a:rPr lang="en-US" sz="1000" dirty="0"/>
              <a:t>- </a:t>
            </a:r>
            <a:r>
              <a:rPr lang="ru-RU" sz="1000" dirty="0"/>
              <a:t>вращения</a:t>
            </a:r>
          </a:p>
          <a:p>
            <a:r>
              <a:rPr lang="en-US" sz="1000" dirty="0"/>
              <a:t>- </a:t>
            </a:r>
            <a:r>
              <a:rPr lang="ru-RU" sz="1000" dirty="0"/>
              <a:t>переводы</a:t>
            </a:r>
          </a:p>
          <a:p>
            <a:r>
              <a:rPr lang="en-US" sz="1000" dirty="0"/>
              <a:t>- </a:t>
            </a:r>
            <a:r>
              <a:rPr lang="ru-RU" sz="1000" dirty="0"/>
              <a:t>спирали</a:t>
            </a:r>
          </a:p>
          <a:p>
            <a:r>
              <a:rPr lang="en-US" sz="1000" dirty="0"/>
              <a:t>- </a:t>
            </a:r>
            <a:r>
              <a:rPr lang="ru-RU" sz="1000" dirty="0"/>
              <a:t>оптический поток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2A08FC-0390-438A-A33C-2342232ABE19}"/>
              </a:ext>
            </a:extLst>
          </p:cNvPr>
          <p:cNvSpPr txBox="1"/>
          <p:nvPr/>
        </p:nvSpPr>
        <p:spPr>
          <a:xfrm>
            <a:off x="10725150" y="334559"/>
            <a:ext cx="1420792" cy="101566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1000" b="1" dirty="0"/>
              <a:t>Теменные области</a:t>
            </a:r>
          </a:p>
          <a:p>
            <a:r>
              <a:rPr lang="ru-RU" sz="1000" dirty="0"/>
              <a:t>Заголовок</a:t>
            </a:r>
          </a:p>
          <a:p>
            <a:r>
              <a:rPr lang="ru-RU" sz="1000" dirty="0"/>
              <a:t>Оптический поток</a:t>
            </a:r>
          </a:p>
          <a:p>
            <a:r>
              <a:rPr lang="ru-RU" sz="1000" dirty="0"/>
              <a:t>Самодвижение</a:t>
            </a:r>
          </a:p>
          <a:p>
            <a:r>
              <a:rPr lang="ru-RU" sz="1000" dirty="0"/>
              <a:t>Мультимодальная интеграция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010998-DA49-42D6-BCEE-1E9EB68A7ABA}"/>
              </a:ext>
            </a:extLst>
          </p:cNvPr>
          <p:cNvSpPr txBox="1"/>
          <p:nvPr/>
        </p:nvSpPr>
        <p:spPr>
          <a:xfrm>
            <a:off x="6408420" y="2165350"/>
            <a:ext cx="1270535" cy="132343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V2</a:t>
            </a:r>
          </a:p>
          <a:p>
            <a:r>
              <a:rPr lang="ru-RU" sz="1000" b="1" dirty="0"/>
              <a:t>(тонкие полосы, межполосные)</a:t>
            </a:r>
            <a:endParaRPr lang="en-US" sz="1000" b="1" dirty="0"/>
          </a:p>
          <a:p>
            <a:r>
              <a:rPr lang="ru-RU" sz="1000" dirty="0"/>
              <a:t>- Ребра</a:t>
            </a:r>
          </a:p>
          <a:p>
            <a:r>
              <a:rPr lang="ru-RU" sz="1000" dirty="0"/>
              <a:t>- Мнимые ребра</a:t>
            </a:r>
            <a:endParaRPr lang="en-US" sz="1000" dirty="0"/>
          </a:p>
          <a:p>
            <a:r>
              <a:rPr lang="ru-RU" sz="1000" dirty="0"/>
              <a:t>- Владение</a:t>
            </a:r>
            <a:r>
              <a:rPr lang="en-US" sz="1000" dirty="0"/>
              <a:t> </a:t>
            </a:r>
            <a:r>
              <a:rPr lang="ru-RU" sz="1000" dirty="0"/>
              <a:t>границами</a:t>
            </a:r>
            <a:endParaRPr lang="en-US" sz="1000" dirty="0"/>
          </a:p>
          <a:p>
            <a:r>
              <a:rPr lang="ru-RU" sz="1000" dirty="0"/>
              <a:t>- Цвет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ECD455-8C5F-4517-9CF0-0E3BCC7A4B90}"/>
              </a:ext>
            </a:extLst>
          </p:cNvPr>
          <p:cNvSpPr txBox="1"/>
          <p:nvPr/>
        </p:nvSpPr>
        <p:spPr>
          <a:xfrm>
            <a:off x="7877436" y="2241549"/>
            <a:ext cx="1270535" cy="116955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V</a:t>
            </a:r>
            <a:r>
              <a:rPr lang="ru-RU" sz="1000" b="1" dirty="0"/>
              <a:t>4</a:t>
            </a:r>
            <a:endParaRPr lang="en-US" sz="1000" b="1" dirty="0"/>
          </a:p>
          <a:p>
            <a:r>
              <a:rPr lang="ru-RU" sz="1000" dirty="0"/>
              <a:t>- Углы</a:t>
            </a:r>
          </a:p>
          <a:p>
            <a:r>
              <a:rPr lang="ru-RU" sz="1000" dirty="0"/>
              <a:t>- Кривизна</a:t>
            </a:r>
          </a:p>
          <a:p>
            <a:r>
              <a:rPr lang="ru-RU" sz="1000" dirty="0"/>
              <a:t>- Воспринимаемый цвет</a:t>
            </a:r>
          </a:p>
          <a:p>
            <a:r>
              <a:rPr lang="ru-RU" sz="1000" dirty="0"/>
              <a:t>- Кинетические контуры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79AFBC-D895-42B8-9FC8-14821BF3F6AE}"/>
              </a:ext>
            </a:extLst>
          </p:cNvPr>
          <p:cNvSpPr txBox="1"/>
          <p:nvPr/>
        </p:nvSpPr>
        <p:spPr>
          <a:xfrm>
            <a:off x="9365503" y="2629433"/>
            <a:ext cx="1270535" cy="4001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TEO/PIT</a:t>
            </a:r>
          </a:p>
          <a:p>
            <a:r>
              <a:rPr lang="ru-RU" sz="1000" dirty="0"/>
              <a:t>- Простые формы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1099A3-1D3F-41BC-A99B-AD0A847AE54D}"/>
              </a:ext>
            </a:extLst>
          </p:cNvPr>
          <p:cNvSpPr txBox="1"/>
          <p:nvPr/>
        </p:nvSpPr>
        <p:spPr>
          <a:xfrm>
            <a:off x="10800278" y="2248433"/>
            <a:ext cx="1270535" cy="116955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TE/AIT</a:t>
            </a:r>
          </a:p>
          <a:p>
            <a:r>
              <a:rPr lang="ru-RU" sz="1000" dirty="0"/>
              <a:t>- </a:t>
            </a:r>
            <a:r>
              <a:rPr lang="en-US" sz="1000" dirty="0"/>
              <a:t>C</a:t>
            </a:r>
            <a:r>
              <a:rPr lang="ru-RU" sz="1000" dirty="0"/>
              <a:t>ложные формы / части тела</a:t>
            </a:r>
          </a:p>
          <a:p>
            <a:r>
              <a:rPr lang="en-US" sz="1000" dirty="0"/>
              <a:t>- </a:t>
            </a:r>
            <a:r>
              <a:rPr lang="ru-RU" sz="1000" dirty="0"/>
              <a:t>Распознавание объекта</a:t>
            </a:r>
          </a:p>
          <a:p>
            <a:r>
              <a:rPr lang="en-US" sz="1000" dirty="0"/>
              <a:t>- </a:t>
            </a:r>
            <a:r>
              <a:rPr lang="ru-RU" sz="1000" dirty="0"/>
              <a:t>Инвариантность объекта</a:t>
            </a: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0769E60E-CAE2-4412-A229-4D055808576C}"/>
              </a:ext>
            </a:extLst>
          </p:cNvPr>
          <p:cNvCxnSpPr/>
          <p:nvPr/>
        </p:nvCxnSpPr>
        <p:spPr>
          <a:xfrm flipV="1">
            <a:off x="5861050" y="766190"/>
            <a:ext cx="476250" cy="30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2A9A6289-AD58-4B2C-8A14-61EFA3476325}"/>
              </a:ext>
            </a:extLst>
          </p:cNvPr>
          <p:cNvCxnSpPr/>
          <p:nvPr/>
        </p:nvCxnSpPr>
        <p:spPr>
          <a:xfrm>
            <a:off x="7678955" y="752657"/>
            <a:ext cx="192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7BD8F708-60A8-4ACF-939B-8EE748EC9938}"/>
              </a:ext>
            </a:extLst>
          </p:cNvPr>
          <p:cNvCxnSpPr/>
          <p:nvPr/>
        </p:nvCxnSpPr>
        <p:spPr>
          <a:xfrm>
            <a:off x="9147971" y="752657"/>
            <a:ext cx="1928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93427F48-69D8-47E0-80AB-C4E247F811DB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 flipV="1">
            <a:off x="10572802" y="842391"/>
            <a:ext cx="152348" cy="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51A747C9-87AE-46E1-9F16-59B31A95A5B9}"/>
              </a:ext>
            </a:extLst>
          </p:cNvPr>
          <p:cNvCxnSpPr/>
          <p:nvPr/>
        </p:nvCxnSpPr>
        <p:spPr>
          <a:xfrm flipV="1">
            <a:off x="6190888" y="1581798"/>
            <a:ext cx="1680945" cy="39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AE0BB643-7CD7-4B5D-A460-0C23A3244B4C}"/>
              </a:ext>
            </a:extLst>
          </p:cNvPr>
          <p:cNvCxnSpPr>
            <a:endCxn id="27" idx="1"/>
          </p:cNvCxnSpPr>
          <p:nvPr/>
        </p:nvCxnSpPr>
        <p:spPr>
          <a:xfrm>
            <a:off x="5753100" y="2440244"/>
            <a:ext cx="655320" cy="386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C3FF0D66-1899-48DE-834F-EAF9F2D98A70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 flipV="1">
            <a:off x="7678955" y="2826325"/>
            <a:ext cx="198481" cy="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D8A464B1-0AF4-41F6-939B-EB4911B1ADC9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9147971" y="2826325"/>
            <a:ext cx="217532" cy="3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9BE78929-A05E-42DE-BB3A-D7F14267B060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10636038" y="2829488"/>
            <a:ext cx="164240" cy="3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349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r>
              <a:rPr lang="ru-RU" dirty="0"/>
              <a:t>Мозжечок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F9603-2E59-4105-B923-948891224FD6}"/>
              </a:ext>
            </a:extLst>
          </p:cNvPr>
          <p:cNvSpPr txBox="1"/>
          <p:nvPr/>
        </p:nvSpPr>
        <p:spPr>
          <a:xfrm>
            <a:off x="238125" y="1333500"/>
            <a:ext cx="37909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Мозжечок</a:t>
            </a:r>
            <a:endParaRPr lang="en-US" dirty="0"/>
          </a:p>
          <a:p>
            <a:endParaRPr lang="ru-RU" dirty="0"/>
          </a:p>
          <a:p>
            <a:r>
              <a:rPr lang="ru-RU" dirty="0"/>
              <a:t>• Отдельная структура</a:t>
            </a:r>
            <a:endParaRPr lang="en-US" dirty="0"/>
          </a:p>
          <a:p>
            <a:endParaRPr lang="ru-RU" dirty="0"/>
          </a:p>
          <a:p>
            <a:r>
              <a:rPr lang="ru-RU" dirty="0"/>
              <a:t>• Комплексная организация</a:t>
            </a:r>
            <a:endParaRPr lang="en-US" dirty="0"/>
          </a:p>
          <a:p>
            <a:endParaRPr lang="ru-RU" dirty="0"/>
          </a:p>
          <a:p>
            <a:r>
              <a:rPr lang="ru-RU" dirty="0"/>
              <a:t>• Получает информацию от сенсорных систем, спинного мозга и т. д.</a:t>
            </a:r>
          </a:p>
          <a:p>
            <a:endParaRPr lang="ru-RU" dirty="0"/>
          </a:p>
          <a:p>
            <a:r>
              <a:rPr lang="ru-RU" dirty="0"/>
              <a:t>• Координирует осанку, равновесие, координацию, время для плавной деятельности.</a:t>
            </a:r>
          </a:p>
          <a:p>
            <a:endParaRPr lang="ru-RU" dirty="0"/>
          </a:p>
          <a:p>
            <a:r>
              <a:rPr lang="ru-RU" dirty="0"/>
              <a:t>• и…..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AD936D-DB5A-4AE3-A570-8F1903C99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8092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0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r>
              <a:rPr lang="ru-RU" dirty="0"/>
              <a:t>Функциональная анатомия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213348-4814-4E23-8810-457CC50C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57" y="2541865"/>
            <a:ext cx="3843743" cy="28690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09DF60-E227-4643-8F71-F60CE91C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827" y="696286"/>
            <a:ext cx="3439485" cy="307840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4749C45-3EA1-4568-9414-02910A1AC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157" y="4779657"/>
            <a:ext cx="3733783" cy="18642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CF0C4EF-07D0-41B7-8C56-2D20DCDDC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2940" y="1153229"/>
            <a:ext cx="4265928" cy="524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10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70FD16-E95A-4E3F-9689-78D6E7030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E6CBA9-9A97-45E0-A685-A21B997E0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996" y="2347761"/>
            <a:ext cx="4706007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17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70FD16-E95A-4E3F-9689-78D6E7030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Ответ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E6CBA9-9A97-45E0-A685-A21B997E0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996" y="2347761"/>
            <a:ext cx="4706007" cy="21624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D6621A-AFAC-4DCF-8658-03501AB5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386" y="2767339"/>
            <a:ext cx="304843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31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3664E-E6A9-4A5F-913E-497233D01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Обсуждение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A066BD-E821-4403-9EC9-0CA5082E8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05" y="2733578"/>
            <a:ext cx="7992590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7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Функциональная анатомия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621221" y="1828800"/>
            <a:ext cx="56789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Нейроны образуют фундаментальную единицу обработки информации в головном мозге.</a:t>
            </a:r>
          </a:p>
          <a:p>
            <a:endParaRPr lang="ru-RU" dirty="0"/>
          </a:p>
          <a:p>
            <a:r>
              <a:rPr lang="ru-RU" dirty="0"/>
              <a:t>Нейроны различаются по:</a:t>
            </a:r>
          </a:p>
          <a:p>
            <a:endParaRPr lang="ru-RU" dirty="0"/>
          </a:p>
          <a:p>
            <a:r>
              <a:rPr lang="ru-RU" dirty="0"/>
              <a:t>• Тип (сенсорный/афферентный, вставочный/</a:t>
            </a:r>
            <a:r>
              <a:rPr lang="ru-RU" dirty="0" err="1"/>
              <a:t>интернейронный</a:t>
            </a:r>
            <a:r>
              <a:rPr lang="ru-RU" dirty="0"/>
              <a:t>, эфферентный/моторный)</a:t>
            </a:r>
          </a:p>
          <a:p>
            <a:endParaRPr lang="ru-RU" dirty="0"/>
          </a:p>
          <a:p>
            <a:r>
              <a:rPr lang="ru-RU" dirty="0"/>
              <a:t>• Длина и сложность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66C554-0BDA-4E36-A1FB-05231354A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855" y="3389233"/>
            <a:ext cx="5430504" cy="34687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B07875-18FB-4129-ACB2-D478E840C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82" y="560183"/>
            <a:ext cx="4725919" cy="296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5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42637D-CC33-426C-B551-F8442B55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030" y="880794"/>
            <a:ext cx="5136344" cy="56969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Функциональная анатомия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293606" y="1068087"/>
            <a:ext cx="70481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Нейроны образуют фундаментальную единицу обработки информации в головном мозге.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Нейроны различаются по:</a:t>
            </a:r>
          </a:p>
          <a:p>
            <a:endParaRPr lang="ru-RU" dirty="0"/>
          </a:p>
          <a:p>
            <a:r>
              <a:rPr lang="ru-RU" dirty="0"/>
              <a:t>	• Тип (сенсорный, </a:t>
            </a:r>
            <a:r>
              <a:rPr lang="ru-RU" dirty="0" err="1"/>
              <a:t>интернейронный</a:t>
            </a:r>
            <a:r>
              <a:rPr lang="ru-RU" dirty="0"/>
              <a:t>, моторный)</a:t>
            </a:r>
          </a:p>
          <a:p>
            <a:endParaRPr lang="ru-RU" dirty="0"/>
          </a:p>
          <a:p>
            <a:r>
              <a:rPr lang="ru-RU" dirty="0"/>
              <a:t>	• Длина и сложность</a:t>
            </a:r>
          </a:p>
          <a:p>
            <a:endParaRPr lang="ru-RU" dirty="0"/>
          </a:p>
          <a:p>
            <a:r>
              <a:rPr lang="ru-RU" dirty="0"/>
              <a:t>	• Рецепторы и нейротрансмиттеры</a:t>
            </a:r>
          </a:p>
          <a:p>
            <a:endParaRPr lang="ru-RU" dirty="0"/>
          </a:p>
          <a:p>
            <a:r>
              <a:rPr lang="ru-RU" dirty="0"/>
              <a:t>	• Возбуждающее или тормозящее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A8232DE-7793-4014-A73E-4C73A1683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251" y="2569270"/>
            <a:ext cx="1057423" cy="33342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278E3A-A4D2-4D27-B46F-7A22DA880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199" y="2027096"/>
            <a:ext cx="714475" cy="31436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DE4D81B-ECBE-4950-B5F9-0F74CEC3D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233" y="897622"/>
            <a:ext cx="590632" cy="22863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3843B1B-7595-49B7-AFBE-17CEFE6ED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199" y="2060086"/>
            <a:ext cx="714475" cy="31436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605EDF9-F4ED-4614-A898-0780B2C24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8258" y="953771"/>
            <a:ext cx="590632" cy="22863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56A0E58-F124-4A66-8F96-5FAABC1B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251" y="2578874"/>
            <a:ext cx="1057423" cy="33342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707466-5E07-4647-BCDA-75619E3BF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0906" y="3615304"/>
            <a:ext cx="847843" cy="31436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1EF5470-5A61-478A-8FF6-E3585210F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6540" y="5824784"/>
            <a:ext cx="1162212" cy="30484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F5517B5-9FC7-45E8-9031-A99650A168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4021" y="5503886"/>
            <a:ext cx="371527" cy="12384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59606A0-1A25-4E73-9AE1-E260944CDC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0730" y="5105477"/>
            <a:ext cx="666504" cy="2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4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Функциональная анатомия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6DB5E3-9D90-486E-BB19-D584664FD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482" y="1417911"/>
            <a:ext cx="7104530" cy="33834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4D5901-3E45-421A-8956-EB81628BC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88" y="1417911"/>
            <a:ext cx="4548119" cy="40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8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r>
              <a:rPr lang="ru-RU" dirty="0">
                <a:solidFill>
                  <a:srgbClr val="202124"/>
                </a:solidFill>
                <a:latin typeface="Google Sans"/>
              </a:rPr>
              <a:t>Спинномозговая жидкость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7673C9-13AA-4A90-A185-F3987A4B4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786" y="875342"/>
            <a:ext cx="6851160" cy="56381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B57A7D-CECE-4036-BB4D-3B1E5D352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23" y="767373"/>
            <a:ext cx="4815394" cy="3058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62802C-20E3-4CC0-A7A0-51384EEFCC70}"/>
              </a:ext>
            </a:extLst>
          </p:cNvPr>
          <p:cNvSpPr txBox="1"/>
          <p:nvPr/>
        </p:nvSpPr>
        <p:spPr>
          <a:xfrm>
            <a:off x="528506" y="4060272"/>
            <a:ext cx="44293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Цереброспинальная жидкость (</a:t>
            </a:r>
            <a:r>
              <a:rPr lang="en-US" dirty="0"/>
              <a:t>CSF </a:t>
            </a:r>
            <a:r>
              <a:rPr lang="ru-RU" dirty="0"/>
              <a:t> - </a:t>
            </a:r>
            <a:r>
              <a:rPr lang="en-US" dirty="0"/>
              <a:t>Cerebrospinal Fluid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dirty="0"/>
              <a:t>• Защищает головной и спинной мозг от травм.</a:t>
            </a:r>
          </a:p>
          <a:p>
            <a:endParaRPr lang="ru-RU" dirty="0"/>
          </a:p>
          <a:p>
            <a:r>
              <a:rPr lang="ru-RU" dirty="0"/>
              <a:t>• Обеспечивает основными питательными веществами</a:t>
            </a:r>
          </a:p>
        </p:txBody>
      </p:sp>
    </p:spTree>
    <p:extLst>
      <p:ext uri="{BB962C8B-B14F-4D97-AF65-F5344CB8AC3E}">
        <p14:creationId xmlns:p14="http://schemas.microsoft.com/office/powerpoint/2010/main" val="1280088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r>
              <a:rPr lang="ru-RU" dirty="0">
                <a:solidFill>
                  <a:srgbClr val="202124"/>
                </a:solidFill>
                <a:latin typeface="Google Sans"/>
              </a:rPr>
              <a:t>Серое вещество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7673C9-13AA-4A90-A185-F3987A4B4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786" y="875342"/>
            <a:ext cx="6851160" cy="56381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B57A7D-CECE-4036-BB4D-3B1E5D352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23" y="767373"/>
            <a:ext cx="4815394" cy="3058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62802C-20E3-4CC0-A7A0-51384EEFCC70}"/>
              </a:ext>
            </a:extLst>
          </p:cNvPr>
          <p:cNvSpPr txBox="1"/>
          <p:nvPr/>
        </p:nvSpPr>
        <p:spPr>
          <a:xfrm>
            <a:off x="528506" y="4060272"/>
            <a:ext cx="4429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Серое вещество</a:t>
            </a:r>
          </a:p>
          <a:p>
            <a:endParaRPr lang="ru-RU" dirty="0"/>
          </a:p>
          <a:p>
            <a:r>
              <a:rPr lang="ru-RU" dirty="0"/>
              <a:t>• Содержит тела нейрональных клеток</a:t>
            </a:r>
          </a:p>
          <a:p>
            <a:endParaRPr lang="ru-RU" dirty="0"/>
          </a:p>
          <a:p>
            <a:r>
              <a:rPr lang="ru-RU" dirty="0"/>
              <a:t>• Обработка информации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29FEB9-9A4A-4C53-B828-E3DF8CA6C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990" y="2059070"/>
            <a:ext cx="4051322" cy="31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1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r>
              <a:rPr lang="ru-RU" dirty="0">
                <a:solidFill>
                  <a:srgbClr val="202124"/>
                </a:solidFill>
                <a:latin typeface="Google Sans"/>
              </a:rPr>
              <a:t>Белое вещество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B57A7D-CECE-4036-BB4D-3B1E5D35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3" y="767373"/>
            <a:ext cx="4815394" cy="3058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62802C-20E3-4CC0-A7A0-51384EEFCC70}"/>
              </a:ext>
            </a:extLst>
          </p:cNvPr>
          <p:cNvSpPr txBox="1"/>
          <p:nvPr/>
        </p:nvSpPr>
        <p:spPr>
          <a:xfrm>
            <a:off x="528506" y="4060272"/>
            <a:ext cx="4429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Белое вещество</a:t>
            </a:r>
          </a:p>
          <a:p>
            <a:endParaRPr lang="ru-RU" dirty="0"/>
          </a:p>
          <a:p>
            <a:r>
              <a:rPr lang="ru-RU" dirty="0"/>
              <a:t>• Проекции аксонов</a:t>
            </a:r>
          </a:p>
          <a:p>
            <a:endParaRPr lang="ru-RU" dirty="0"/>
          </a:p>
          <a:p>
            <a:r>
              <a:rPr lang="ru-RU" dirty="0"/>
              <a:t>• Передача информации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554172-BB02-422E-8FC7-AEC380FC8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117" y="735354"/>
            <a:ext cx="6937043" cy="59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9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r>
              <a:rPr lang="ru-RU" dirty="0">
                <a:solidFill>
                  <a:srgbClr val="202124"/>
                </a:solidFill>
                <a:latin typeface="Google Sans"/>
              </a:rPr>
              <a:t>Первичная моторная кора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10F6AE-6BF3-4F57-A7B8-44DB67CD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40" y="723204"/>
            <a:ext cx="8578856" cy="5980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AE4B60-81A4-4C95-A34B-0D9982D050EB}"/>
              </a:ext>
            </a:extLst>
          </p:cNvPr>
          <p:cNvSpPr txBox="1"/>
          <p:nvPr/>
        </p:nvSpPr>
        <p:spPr>
          <a:xfrm>
            <a:off x="4370665" y="682448"/>
            <a:ext cx="187074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Первичная моторная кора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2802C-20E3-4CC0-A7A0-51384EEFCC70}"/>
              </a:ext>
            </a:extLst>
          </p:cNvPr>
          <p:cNvSpPr txBox="1"/>
          <p:nvPr/>
        </p:nvSpPr>
        <p:spPr>
          <a:xfrm>
            <a:off x="291104" y="3549473"/>
            <a:ext cx="4079561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Первичная моторная кора</a:t>
            </a:r>
          </a:p>
          <a:p>
            <a:endParaRPr lang="ru-RU" dirty="0"/>
          </a:p>
          <a:p>
            <a:r>
              <a:rPr lang="ru-RU" dirty="0"/>
              <a:t>• Дорсальная часть лобной доли</a:t>
            </a:r>
          </a:p>
          <a:p>
            <a:endParaRPr lang="ru-RU" dirty="0"/>
          </a:p>
          <a:p>
            <a:r>
              <a:rPr lang="ru-RU" dirty="0"/>
              <a:t>• Планирует и выполняет движения</a:t>
            </a:r>
          </a:p>
          <a:p>
            <a:endParaRPr lang="ru-RU" dirty="0"/>
          </a:p>
          <a:p>
            <a:r>
              <a:rPr lang="ru-RU" dirty="0"/>
              <a:t>• Кортикальные нейроны посылают длинные аксоны по спинному мозгу.</a:t>
            </a:r>
          </a:p>
          <a:p>
            <a:endParaRPr lang="ru-RU" dirty="0"/>
          </a:p>
          <a:p>
            <a:r>
              <a:rPr lang="ru-RU" dirty="0"/>
              <a:t>• Организовано по порядку с головы до пят.</a:t>
            </a:r>
          </a:p>
        </p:txBody>
      </p:sp>
    </p:spTree>
    <p:extLst>
      <p:ext uri="{BB962C8B-B14F-4D97-AF65-F5344CB8AC3E}">
        <p14:creationId xmlns:p14="http://schemas.microsoft.com/office/powerpoint/2010/main" val="482285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r>
              <a:rPr lang="ru-RU" dirty="0">
                <a:solidFill>
                  <a:srgbClr val="202124"/>
                </a:solidFill>
                <a:latin typeface="Google Sans"/>
              </a:rPr>
              <a:t>Первичная соматосенсорная кора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D311CB-2A8E-42A7-ACB5-E24F952C7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84" y="935062"/>
            <a:ext cx="7742782" cy="5753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62802C-20E3-4CC0-A7A0-51384EEFCC70}"/>
              </a:ext>
            </a:extLst>
          </p:cNvPr>
          <p:cNvSpPr txBox="1"/>
          <p:nvPr/>
        </p:nvSpPr>
        <p:spPr>
          <a:xfrm>
            <a:off x="425857" y="2380767"/>
            <a:ext cx="4242395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Первичная соматосенсорная кора</a:t>
            </a:r>
          </a:p>
          <a:p>
            <a:endParaRPr lang="ru-RU" dirty="0"/>
          </a:p>
          <a:p>
            <a:r>
              <a:rPr lang="ru-RU" dirty="0"/>
              <a:t>• Получает сенсорную информацию</a:t>
            </a:r>
          </a:p>
          <a:p>
            <a:endParaRPr lang="ru-RU" dirty="0"/>
          </a:p>
          <a:p>
            <a:r>
              <a:rPr lang="ru-RU" dirty="0"/>
              <a:t>• Тактильное представление также упорядочено</a:t>
            </a:r>
          </a:p>
          <a:p>
            <a:endParaRPr lang="ru-RU" dirty="0"/>
          </a:p>
          <a:p>
            <a:r>
              <a:rPr lang="ru-RU" dirty="0"/>
              <a:t>• Кора головного мозга пропорциональна не размеру, а плотности тактильных рецепторов.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B4A16-1E2D-4BBA-B98B-846D21633211}"/>
              </a:ext>
            </a:extLst>
          </p:cNvPr>
          <p:cNvSpPr txBox="1"/>
          <p:nvPr/>
        </p:nvSpPr>
        <p:spPr>
          <a:xfrm>
            <a:off x="6285860" y="1531218"/>
            <a:ext cx="10420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ru-RU" sz="1000" dirty="0"/>
              <a:t>Лобная доля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DA747-41F3-43A8-A16E-9FBD81145332}"/>
              </a:ext>
            </a:extLst>
          </p:cNvPr>
          <p:cNvSpPr txBox="1"/>
          <p:nvPr/>
        </p:nvSpPr>
        <p:spPr>
          <a:xfrm>
            <a:off x="9402440" y="1531218"/>
            <a:ext cx="10420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Теменная доля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00DDB-CC82-4DFC-A9F7-D8F10023F519}"/>
              </a:ext>
            </a:extLst>
          </p:cNvPr>
          <p:cNvSpPr txBox="1"/>
          <p:nvPr/>
        </p:nvSpPr>
        <p:spPr>
          <a:xfrm>
            <a:off x="6537960" y="5722883"/>
            <a:ext cx="1158240" cy="400110"/>
          </a:xfrm>
          <a:prstGeom prst="rect">
            <a:avLst/>
          </a:prstGeom>
          <a:solidFill>
            <a:srgbClr val="FFF8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/>
              <a:t>Первичная </a:t>
            </a:r>
          </a:p>
          <a:p>
            <a:pPr algn="ctr"/>
            <a:r>
              <a:rPr lang="ru-RU" sz="1000" b="1" dirty="0"/>
              <a:t>моторная кора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8A157-7A08-445A-8440-A9F267BC25C4}"/>
              </a:ext>
            </a:extLst>
          </p:cNvPr>
          <p:cNvSpPr txBox="1"/>
          <p:nvPr/>
        </p:nvSpPr>
        <p:spPr>
          <a:xfrm>
            <a:off x="10142220" y="5645939"/>
            <a:ext cx="1280160" cy="553998"/>
          </a:xfrm>
          <a:prstGeom prst="rect">
            <a:avLst/>
          </a:prstGeom>
          <a:solidFill>
            <a:srgbClr val="DAF0FE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rgbClr val="202124"/>
                </a:solidFill>
                <a:latin typeface="Google Sans"/>
              </a:rPr>
              <a:t>Первичная соматосенсорная кора</a:t>
            </a:r>
            <a:endParaRPr lang="ru-RU" sz="1000" b="1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1DEB396-1EFD-4B75-9850-C854563C1A0F}"/>
              </a:ext>
            </a:extLst>
          </p:cNvPr>
          <p:cNvSpPr/>
          <p:nvPr/>
        </p:nvSpPr>
        <p:spPr>
          <a:xfrm>
            <a:off x="4366284" y="5399187"/>
            <a:ext cx="619211" cy="55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D79E70D-8125-477A-A053-9EB1E0256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526" y="5435385"/>
            <a:ext cx="409632" cy="20005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5CEF20B-C3EA-4BAA-A78F-3995D4E8E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763" y="5179194"/>
            <a:ext cx="562053" cy="142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AFD1F29-BBA3-4F8D-B4BF-DAB81E477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908" y="4946161"/>
            <a:ext cx="362001" cy="19052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D0D12AB-1342-4B3D-AD8E-3B545B6D3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31696">
            <a:off x="4613035" y="4417865"/>
            <a:ext cx="562053" cy="21910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3A23061-DD2C-48FA-9909-4F18341A7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76742">
            <a:off x="4796730" y="4100532"/>
            <a:ext cx="466790" cy="35247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9A4C118-E848-4152-B72E-C0203642E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36036">
            <a:off x="4895858" y="3950123"/>
            <a:ext cx="419158" cy="21910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EA2A922-1DED-4D04-B7D9-E35AC151A1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63264">
            <a:off x="4982500" y="3717843"/>
            <a:ext cx="466790" cy="23815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35C544E-80AD-430B-AC42-6C62FAA1AF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41168">
            <a:off x="4827983" y="3165038"/>
            <a:ext cx="981212" cy="228632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623B5FD-B46C-4670-AD25-B31AE8D1E9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960809">
            <a:off x="5280110" y="3096000"/>
            <a:ext cx="733527" cy="219106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85F897F-1EE1-4364-8B09-E4B7881543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591438">
            <a:off x="6528920" y="2669716"/>
            <a:ext cx="485843" cy="209579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2232DFFB-2F24-4D5B-99A1-DDC3EAA2D2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797671">
            <a:off x="5800684" y="2828516"/>
            <a:ext cx="590632" cy="190527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5B49EA30-A5E8-4D36-A674-91E885A86B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4123810">
            <a:off x="6109134" y="2692961"/>
            <a:ext cx="581106" cy="27626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B954BA2D-8133-4FE7-8C01-37A9DB9D23F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3151969">
            <a:off x="5603474" y="3015311"/>
            <a:ext cx="514422" cy="200053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E954D46D-6DCF-4CF4-8E12-4EAA066DF75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4725939">
            <a:off x="6592395" y="2405672"/>
            <a:ext cx="838317" cy="28579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6759866-A675-4AF3-BAEB-2A72AB9101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4773179">
            <a:off x="7070689" y="2562926"/>
            <a:ext cx="514422" cy="20005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EADF15E-DB37-45D1-A2C7-A7BF3E37807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61586" y="5690404"/>
            <a:ext cx="619211" cy="190527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2B4931F3-E478-4155-A49A-7A834654FE1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097148">
            <a:off x="7320370" y="2662952"/>
            <a:ext cx="409632" cy="200053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D1A3F31D-CFF8-4E83-81D6-F0470B6EDC4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070563">
            <a:off x="7521935" y="2634835"/>
            <a:ext cx="485843" cy="1810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899297BC-E45E-4123-BACC-5E4AF7D7FF9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64856" y="4435498"/>
            <a:ext cx="485843" cy="314369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88E44182-445D-4574-8F0F-3B6546DEADF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61437" y="5852420"/>
            <a:ext cx="485843" cy="13336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7012EA7-798A-4B38-A75D-B07E1DB39216}"/>
              </a:ext>
            </a:extLst>
          </p:cNvPr>
          <p:cNvSpPr txBox="1"/>
          <p:nvPr/>
        </p:nvSpPr>
        <p:spPr>
          <a:xfrm>
            <a:off x="8007777" y="5963342"/>
            <a:ext cx="71205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000" dirty="0"/>
              <a:t>брюшной</a:t>
            </a: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D2952C49-C4A4-40EB-8CF1-D5713D92DF3C}"/>
              </a:ext>
            </a:extLst>
          </p:cNvPr>
          <p:cNvSpPr/>
          <p:nvPr/>
        </p:nvSpPr>
        <p:spPr>
          <a:xfrm>
            <a:off x="8719831" y="5985789"/>
            <a:ext cx="145036" cy="137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621A096F-1A1F-4AB3-8AEB-343372A1F77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55894" y="5457080"/>
            <a:ext cx="609685" cy="219106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B63E23A0-9294-4055-BE0C-2452D4448E7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63304">
            <a:off x="8001202" y="5170753"/>
            <a:ext cx="657317" cy="228632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526A13F6-169F-40B4-9A91-88571E841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46269">
            <a:off x="8179599" y="5037023"/>
            <a:ext cx="562053" cy="142895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083B32D5-2E82-4BF6-8491-BC05DF6FDAD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053180">
            <a:off x="8221991" y="4860109"/>
            <a:ext cx="562053" cy="200053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EC9E64D-1F18-4689-9F47-3B77FD2A3E2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190367">
            <a:off x="8273636" y="4677052"/>
            <a:ext cx="466790" cy="200053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AD46103D-CD2F-48A2-9B3C-FEDCB272467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12430">
            <a:off x="8439463" y="4218878"/>
            <a:ext cx="438211" cy="209579"/>
          </a:xfrm>
          <a:prstGeom prst="rect">
            <a:avLst/>
          </a:prstGeom>
        </p:spPr>
      </p:pic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D806F0D3-CFBA-4805-9069-1751FCA0F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09220">
            <a:off x="8456125" y="4024078"/>
            <a:ext cx="562053" cy="219106"/>
          </a:xfrm>
          <a:prstGeom prst="rect">
            <a:avLst/>
          </a:prstGeom>
        </p:spPr>
      </p:pic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5BF6E09E-C476-4C3B-AE78-511D2F80421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365597">
            <a:off x="8739732" y="3903589"/>
            <a:ext cx="419158" cy="161948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0063E1CB-9D6D-4DBA-BD53-C1011F4A9C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407264">
            <a:off x="8892866" y="3561977"/>
            <a:ext cx="466790" cy="352474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300A2BFC-20AF-4F51-8439-FA85F40F3B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41168">
            <a:off x="8728004" y="3267862"/>
            <a:ext cx="981212" cy="228632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08D07D8F-3988-4142-813A-51D688A4E6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960809">
            <a:off x="9149760" y="3182509"/>
            <a:ext cx="733527" cy="219106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A3AE631E-91C9-4438-90F0-FA225B4F71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3151969">
            <a:off x="9414006" y="2995781"/>
            <a:ext cx="514422" cy="200053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8A403155-44E2-4D96-AB4B-12B1C6CB509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3195584">
            <a:off x="9362302" y="2738553"/>
            <a:ext cx="857370" cy="266737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4722D62B-3285-4E92-9460-9161D4B8E6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4123810">
            <a:off x="9861721" y="2683715"/>
            <a:ext cx="581106" cy="276264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6AF6BC99-F666-479D-B74A-E1CF282E0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591438">
            <a:off x="10133941" y="2704432"/>
            <a:ext cx="485843" cy="209579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3CC9CDB7-85B9-4BEC-8031-AF3D27F75E4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864200">
            <a:off x="10502119" y="2542418"/>
            <a:ext cx="552527" cy="238158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309311F1-A2C8-4F02-B4F7-1747BA37254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10900809" y="2620853"/>
            <a:ext cx="381053" cy="209579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AFD4C160-6E5E-483F-A6D6-D5DFB46D2BB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1088447" y="2614066"/>
            <a:ext cx="514422" cy="200053"/>
          </a:xfrm>
          <a:prstGeom prst="rect">
            <a:avLst/>
          </a:prstGeom>
        </p:spPr>
      </p:pic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EC811E71-3DCD-40B4-B1B9-FBA6A6BDDD6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11358785" y="2644233"/>
            <a:ext cx="409632" cy="200053"/>
          </a:xfrm>
          <a:prstGeom prst="rect">
            <a:avLst/>
          </a:prstGeom>
        </p:spPr>
      </p:pic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B5CBC063-044F-4D3E-9A2A-70CD0070EE0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11561401" y="2539525"/>
            <a:ext cx="514422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160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</TotalTime>
  <Words>476</Words>
  <Application>Microsoft Office PowerPoint</Application>
  <PresentationFormat>Широкоэкранный</PresentationFormat>
  <Paragraphs>178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Google Sans</vt:lpstr>
      <vt:lpstr>Тема Office</vt:lpstr>
      <vt:lpstr>Фундаментальная нейронаука для нейровизуализации</vt:lpstr>
      <vt:lpstr> Функциональная анатомия </vt:lpstr>
      <vt:lpstr> Функциональная анатомия </vt:lpstr>
      <vt:lpstr> Функциональная анатомия </vt:lpstr>
      <vt:lpstr>Спинномозговая жидкость</vt:lpstr>
      <vt:lpstr>Серое вещество</vt:lpstr>
      <vt:lpstr>Белое вещество</vt:lpstr>
      <vt:lpstr>Первичная моторная кора</vt:lpstr>
      <vt:lpstr>Первичная соматосенсорная кора</vt:lpstr>
      <vt:lpstr>Таламус</vt:lpstr>
      <vt:lpstr>Зрительная кора</vt:lpstr>
      <vt:lpstr>Зрительная кора</vt:lpstr>
      <vt:lpstr>Мозжечок</vt:lpstr>
      <vt:lpstr>Функциональная анатомия</vt:lpstr>
      <vt:lpstr>Вопрос</vt:lpstr>
      <vt:lpstr>Ответ</vt:lpstr>
      <vt:lpstr>Обсуждение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Фундаментальная нейронаука для нейровизуализации</dc:title>
  <dc:creator>Ilya Juhnowski</dc:creator>
  <cp:lastModifiedBy>Ilya Juhnowski</cp:lastModifiedBy>
  <cp:revision>143</cp:revision>
  <dcterms:created xsi:type="dcterms:W3CDTF">2021-08-12T17:32:45Z</dcterms:created>
  <dcterms:modified xsi:type="dcterms:W3CDTF">2021-08-20T17:33:48Z</dcterms:modified>
</cp:coreProperties>
</file>